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Nisha Ramasubramoni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12T14:53:36.308">
    <p:pos x="0" y="0"/>
    <p:text>For story 2, where does the magnitudes of the data come into your story? If you could be as specific as X &amp; Y as you did in story 1, that would be great.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_bCjT53LIlHapN_peD95LeB3BIyekVW_?usp=shar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_bCjT53LIlHapN_peD95LeB3BIyekVW_?usp=shar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_bCjT53LIlHapN_peD95LeB3BIyekVW_?usp=shar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Lauren</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Hello, today Barb, Nisha, Tiffany, Uzair and I will be demonstrating a renting and buying dashboard for deciding where to live in New York.</a:t>
            </a:r>
            <a:endParaRPr/>
          </a:p>
          <a:p>
            <a:pPr indent="0" lvl="0" marL="0" rtl="0" algn="l">
              <a:spcBef>
                <a:spcPts val="0"/>
              </a:spcBef>
              <a:spcAft>
                <a:spcPts val="0"/>
              </a:spcAft>
              <a:buNone/>
            </a:pPr>
            <a:r>
              <a:rPr b="1" lang="en"/>
              <a:t>_______________</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i="1" lang="en">
                <a:solidFill>
                  <a:schemeClr val="dk1"/>
                </a:solidFill>
              </a:rPr>
              <a:t>Please upload your recordings here by 12am est / 9pm pst: </a:t>
            </a:r>
            <a:r>
              <a:rPr i="1" lang="en" u="sng">
                <a:solidFill>
                  <a:schemeClr val="hlink"/>
                </a:solidFill>
                <a:hlinkClick r:id="rId2"/>
              </a:rPr>
              <a:t>https://drive.google.com/drive/folders/1_bCjT53LIlHapN_peD95LeB3BIyekVW_?usp=sharing</a:t>
            </a:r>
            <a:r>
              <a:rPr i="1" lang="en"/>
              <a:t> </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58b7eaea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58b7eaea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LAUREN</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There are many factors to consider when choosing whether to rent or buy a home, but what gives most prospective homeowners the greatest anxiety is the unknown financial impact of their decision. </a:t>
            </a:r>
            <a:endParaRPr/>
          </a:p>
          <a:p>
            <a:pPr indent="0" lvl="0" marL="0" rtl="0" algn="l">
              <a:spcBef>
                <a:spcPts val="0"/>
              </a:spcBef>
              <a:spcAft>
                <a:spcPts val="0"/>
              </a:spcAft>
              <a:buClr>
                <a:schemeClr val="dk1"/>
              </a:buClr>
              <a:buSzPts val="1100"/>
              <a:buFont typeface="Arial"/>
              <a:buNone/>
            </a:pPr>
            <a:r>
              <a:rPr lang="en"/>
              <a:t>Buyers must ask themselves — is now the right time to buy, where should I rent or buy, and how much is my decision to rent or buy going to cost me now and in the future? </a:t>
            </a:r>
            <a:endParaRPr/>
          </a:p>
          <a:p>
            <a:pPr indent="0" lvl="0" marL="0" rtl="0" algn="l">
              <a:spcBef>
                <a:spcPts val="0"/>
              </a:spcBef>
              <a:spcAft>
                <a:spcPts val="0"/>
              </a:spcAft>
              <a:buClr>
                <a:schemeClr val="dk1"/>
              </a:buClr>
              <a:buSzPts val="1100"/>
              <a:buFont typeface="Arial"/>
              <a:buNone/>
            </a:pPr>
            <a:r>
              <a:rPr lang="en"/>
              <a:t>The economic uncertainties can be overwhelming.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[go to next slide]</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58b7eaea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58b7eaea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Lauren: [Transition] </a:t>
            </a:r>
            <a:r>
              <a:rPr lang="en"/>
              <a:t>Now, we are going to switch over to Barbara to give you a tour of our dashboard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3-4 minutes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Thank you Lauren, so we are going to start at the right panel right here where the user can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t>Barb: </a:t>
            </a:r>
            <a:r>
              <a:rPr lang="en"/>
              <a:t>[explain how to use the dashboard]</a:t>
            </a:r>
            <a:endParaRPr/>
          </a:p>
          <a:p>
            <a:pPr indent="-298450" lvl="0" marL="457200" rtl="0" algn="l">
              <a:spcBef>
                <a:spcPts val="0"/>
              </a:spcBef>
              <a:spcAft>
                <a:spcPts val="0"/>
              </a:spcAft>
              <a:buSzPts val="1100"/>
              <a:buAutoNum type="arabicPeriod"/>
            </a:pPr>
            <a:r>
              <a:rPr lang="en"/>
              <a:t>Filters</a:t>
            </a:r>
            <a:endParaRPr/>
          </a:p>
          <a:p>
            <a:pPr indent="-298450" lvl="0" marL="457200" rtl="0" algn="l">
              <a:spcBef>
                <a:spcPts val="0"/>
              </a:spcBef>
              <a:spcAft>
                <a:spcPts val="0"/>
              </a:spcAft>
              <a:buSzPts val="1100"/>
              <a:buAutoNum type="arabicPeriod"/>
            </a:pPr>
            <a:r>
              <a:rPr lang="en"/>
              <a:t>What the line charts show and the forecast</a:t>
            </a:r>
            <a:endParaRPr/>
          </a:p>
          <a:p>
            <a:pPr indent="-298450" lvl="0" marL="457200" rtl="0" algn="l">
              <a:spcBef>
                <a:spcPts val="0"/>
              </a:spcBef>
              <a:spcAft>
                <a:spcPts val="0"/>
              </a:spcAft>
              <a:buSzPts val="1100"/>
              <a:buAutoNum type="arabicPeriod"/>
            </a:pPr>
            <a:r>
              <a:rPr lang="en"/>
              <a:t>What the heat maps show </a:t>
            </a:r>
            <a:r>
              <a:rPr lang="en">
                <a:solidFill>
                  <a:schemeClr val="dk1"/>
                </a:solidFill>
              </a:rPr>
              <a:t>and the forecast</a:t>
            </a:r>
            <a:endParaRPr/>
          </a:p>
          <a:p>
            <a:pPr indent="-298450" lvl="0" marL="457200" rtl="0" algn="l">
              <a:spcBef>
                <a:spcPts val="0"/>
              </a:spcBef>
              <a:spcAft>
                <a:spcPts val="0"/>
              </a:spcAft>
              <a:buSzPts val="1100"/>
              <a:buAutoNum type="arabicPeriod"/>
            </a:pPr>
            <a:r>
              <a:rPr lang="en"/>
              <a:t>Comparison of the trend lines</a:t>
            </a:r>
            <a:endParaRPr/>
          </a:p>
          <a:p>
            <a:pPr indent="-298450" lvl="0" marL="457200" rtl="0" algn="l">
              <a:spcBef>
                <a:spcPts val="0"/>
              </a:spcBef>
              <a:spcAft>
                <a:spcPts val="0"/>
              </a:spcAft>
              <a:buSzPts val="1100"/>
              <a:buAutoNum type="arabicPeriod"/>
            </a:pPr>
            <a:r>
              <a:rPr lang="en"/>
              <a:t>Trade off box </a:t>
            </a:r>
            <a:endParaRPr/>
          </a:p>
          <a:p>
            <a:pPr indent="-298450" lvl="0" marL="457200" rtl="0" algn="l">
              <a:spcBef>
                <a:spcPts val="0"/>
              </a:spcBef>
              <a:spcAft>
                <a:spcPts val="0"/>
              </a:spcAft>
              <a:buSzPts val="1100"/>
              <a:buAutoNum type="arabicPeriod"/>
            </a:pPr>
            <a:r>
              <a:rPr lang="en"/>
              <a:t>lightbulb</a:t>
            </a:r>
            <a:endParaRPr/>
          </a:p>
          <a:p>
            <a:pPr indent="-298450" lvl="0" marL="457200" rtl="0" algn="l">
              <a:spcBef>
                <a:spcPts val="0"/>
              </a:spcBef>
              <a:spcAft>
                <a:spcPts val="0"/>
              </a:spcAft>
              <a:buSzPts val="1100"/>
              <a:buChar char="-"/>
            </a:pPr>
            <a:r>
              <a:rPr lang="en"/>
              <a:t>Thank you Lauren, so we are going to start at the right panel right here. To start using the dashboard we have some instructions on this lightbulb where it directs the user to use the following drop down’s to input </a:t>
            </a:r>
            <a:r>
              <a:rPr lang="en"/>
              <a:t>their</a:t>
            </a:r>
            <a:r>
              <a:rPr lang="en"/>
              <a:t> bath, bedroom, and sq footage preferences. </a:t>
            </a:r>
            <a:endParaRPr/>
          </a:p>
          <a:p>
            <a:pPr indent="-298450" lvl="0" marL="457200" rtl="0" algn="l">
              <a:spcBef>
                <a:spcPts val="0"/>
              </a:spcBef>
              <a:spcAft>
                <a:spcPts val="0"/>
              </a:spcAft>
              <a:buSzPts val="1100"/>
              <a:buChar char="-"/>
            </a:pPr>
            <a:r>
              <a:rPr lang="en"/>
              <a:t>Which </a:t>
            </a:r>
            <a:r>
              <a:rPr lang="en"/>
              <a:t>will automatically update the dashboard and provide analytics on both r</a:t>
            </a:r>
            <a:r>
              <a:rPr lang="en">
                <a:solidFill>
                  <a:schemeClr val="dk1"/>
                </a:solidFill>
              </a:rPr>
              <a:t>ental prices in New York City, home prices in Long Island, and even a breakdown of prices per square footage</a:t>
            </a:r>
            <a:endParaRPr>
              <a:solidFill>
                <a:schemeClr val="dk1"/>
              </a:solidFill>
            </a:endParaRPr>
          </a:p>
          <a:p>
            <a:pPr indent="-298450" lvl="0" marL="457200" rtl="0" algn="l">
              <a:spcBef>
                <a:spcPts val="0"/>
              </a:spcBef>
              <a:spcAft>
                <a:spcPts val="0"/>
              </a:spcAft>
              <a:buSzPts val="1100"/>
              <a:buChar char="-"/>
            </a:pPr>
            <a:r>
              <a:rPr lang="en">
                <a:solidFill>
                  <a:schemeClr val="dk1"/>
                </a:solidFill>
              </a:rPr>
              <a:t>So we used a time series data to get information on pricing trends and we have provided not only a historical breakdown of these prices but also a forecast which to the right of this dotted line here.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Down on the bottom row we have maps showing prices by zip code for both rent in New York City and housing prices in Long Island. And you can even zoom in and compare the prices of specific zip codes together by looking at the colors so as the prices get higher the color becomes more warm and vice versa.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Finally we have our recommendation box which gives the user a breakdown of the specific costs related to renting or buying such as down payment, equity gain, mortgages, and monthly rent. </a:t>
            </a:r>
            <a:r>
              <a:rPr lang="en" sz="1050">
                <a:solidFill>
                  <a:schemeClr val="dk1"/>
                </a:solidFill>
                <a:latin typeface="Roboto"/>
                <a:ea typeface="Roboto"/>
                <a:cs typeface="Roboto"/>
                <a:sym typeface="Roboto"/>
              </a:rPr>
              <a:t>After being presented with the tradeoffs of renting or buying, the user can arrive at a well-informed conclusion on whether to rent in New York City or Buy in Long Island.</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None/>
            </a:pPr>
            <a:r>
              <a:t/>
            </a:r>
            <a:endParaRPr sz="1050">
              <a:solidFill>
                <a:schemeClr val="dk1"/>
              </a:solidFill>
              <a:latin typeface="Roboto"/>
              <a:ea typeface="Roboto"/>
              <a:cs typeface="Roboto"/>
              <a:sym typeface="Roboto"/>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are going to </a:t>
            </a:r>
            <a:r>
              <a:rPr lang="en"/>
              <a:t>start at the top row here which is giving the user, r </a:t>
            </a:r>
            <a:endParaRPr/>
          </a:p>
          <a:p>
            <a:pPr indent="0" lvl="0" marL="0" rtl="0" algn="l">
              <a:spcBef>
                <a:spcPts val="0"/>
              </a:spcBef>
              <a:spcAft>
                <a:spcPts val="0"/>
              </a:spcAft>
              <a:buNone/>
            </a:pPr>
            <a:r>
              <a:rPr lang="en"/>
              <a:t>To the left of these dotted lines are historical prices while on the right we have predictive prices so that the user can understand housings trends in both the past and future. </a:t>
            </a:r>
            <a:endParaRPr/>
          </a:p>
          <a:p>
            <a:pPr indent="0" lvl="0" marL="0" rtl="0" algn="l">
              <a:spcBef>
                <a:spcPts val="0"/>
              </a:spcBef>
              <a:spcAft>
                <a:spcPts val="0"/>
              </a:spcAft>
              <a:buNone/>
            </a:pPr>
            <a:r>
              <a:rPr lang="en"/>
              <a:t>Now moving to the bottom row, we have maps showing predicted 2023 prices for both rent in New York City and housing in long island. You can even zoom in to see compare prices between zip codes. </a:t>
            </a:r>
            <a:endParaRPr/>
          </a:p>
          <a:p>
            <a:pPr indent="0" lvl="0" marL="0" rtl="0" algn="l">
              <a:spcBef>
                <a:spcPts val="0"/>
              </a:spcBef>
              <a:spcAft>
                <a:spcPts val="0"/>
              </a:spcAft>
              <a:buNone/>
            </a:pPr>
            <a:r>
              <a:rPr lang="en"/>
              <a:t>Finally we have our recommendation to the user giving them the tradeoff of costs between renting in New York City or buying a home in Long Island.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58b7eaea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58b7eaea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UZAIR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John had just graduated from Cornell University and landed his dream job in the bustling city of New York. As a recent graduate, he was faced with the daunting task of finding the perfect place to live. Should he rent an apartment in the heart of NYC or invest in a home in Long Island?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[TRANSITION TO DASHBOARD]</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
              <a:t>Seeking guidance, John stumbled upon a dashboard designed to assist individuals like him in making this crucial decision.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[PUT IN THE FILTERS FOR DASHBOARD]</a:t>
            </a:r>
            <a:endParaRPr i="1"/>
          </a:p>
          <a:p>
            <a:pPr indent="0" lvl="0" marL="0" rtl="0" algn="l">
              <a:spcBef>
                <a:spcPts val="0"/>
              </a:spcBef>
              <a:spcAft>
                <a:spcPts val="0"/>
              </a:spcAft>
              <a:buNone/>
            </a:pPr>
            <a:r>
              <a:rPr lang="en"/>
              <a:t>He inputted his preferences: 2 bedrooms, 1 bathroom, and a spacious 1100 square feet.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Taking into account the historical averages and predictive data, John carefully analyzed his options. After thoughtful consideration, he decided to rent an apartment in NYC.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lang="en">
                <a:solidFill>
                  <a:schemeClr val="dk1"/>
                </a:solidFill>
                <a:highlight>
                  <a:schemeClr val="lt1"/>
                </a:highlight>
              </a:rPr>
              <a:t>The dashboard generated three insightful graphs for him to consider. </a:t>
            </a:r>
            <a:endParaRPr>
              <a:solidFill>
                <a:schemeClr val="dk1"/>
              </a:solidFill>
              <a:highlight>
                <a:schemeClr val="lt1"/>
              </a:highlight>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highlight>
                  <a:schemeClr val="lt1"/>
                </a:highlight>
              </a:rPr>
              <a:t>The first graph showcased the forecast of monthly rent over the years. John noticed a dynamic text box that highlighted, "Average Rent in 2023 is </a:t>
            </a:r>
            <a:r>
              <a:rPr lang="en">
                <a:solidFill>
                  <a:schemeClr val="dk1"/>
                </a:solidFill>
                <a:highlight>
                  <a:srgbClr val="FFF2CC"/>
                </a:highlight>
              </a:rPr>
              <a:t>$X.</a:t>
            </a:r>
            <a:r>
              <a:rPr lang="en">
                <a:solidFill>
                  <a:schemeClr val="dk1"/>
                </a:solidFill>
                <a:highlight>
                  <a:schemeClr val="lt1"/>
                </a:highlight>
              </a:rPr>
              <a:t>" This information provided him with a glimpse into the expected rental prices in NYC, giving him an idea of his potential monthly expenses. </a:t>
            </a:r>
            <a:endParaRPr>
              <a:solidFill>
                <a:schemeClr val="dk1"/>
              </a:solidFill>
              <a:highlight>
                <a:schemeClr val="lt1"/>
              </a:highlight>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highlight>
                  <a:schemeClr val="lt1"/>
                </a:highlight>
              </a:rPr>
              <a:t>The second graph presented the forecast of house prices over time, accompanied by another dynamic text box that displayed, "Mortgage Payment $X with a Downpayment of </a:t>
            </a:r>
            <a:r>
              <a:rPr lang="en">
                <a:solidFill>
                  <a:schemeClr val="dk1"/>
                </a:solidFill>
                <a:highlight>
                  <a:srgbClr val="FFF2CC"/>
                </a:highlight>
              </a:rPr>
              <a:t>$Y.</a:t>
            </a:r>
            <a:r>
              <a:rPr lang="en">
                <a:solidFill>
                  <a:schemeClr val="dk1"/>
                </a:solidFill>
                <a:highlight>
                  <a:schemeClr val="lt1"/>
                </a:highlight>
              </a:rPr>
              <a:t>" This data enabled John to visualize the financial commitment required to own a home in Long Island, making him aware of the potential investment he would be making. </a:t>
            </a:r>
            <a:endParaRPr>
              <a:solidFill>
                <a:schemeClr val="dk1"/>
              </a:solidFill>
              <a:highlight>
                <a:schemeClr val="lt1"/>
              </a:highlight>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highlight>
                  <a:schemeClr val="lt1"/>
                </a:highlight>
              </a:rPr>
              <a:t>The third graph, a comparison of the pricing.</a:t>
            </a:r>
            <a:endParaRPr>
              <a:solidFill>
                <a:schemeClr val="dk1"/>
              </a:solidFill>
              <a:highlight>
                <a:schemeClr val="lt1"/>
              </a:highlight>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highlight>
                  <a:schemeClr val="lt1"/>
                </a:highlight>
              </a:rPr>
              <a:t>Below are the Rent/House Price by Zipcode Heat Map, allowing John to compare rental costs and house prices across different areas, giving him valuable insights into the market trends in both NYC and Long Island. </a:t>
            </a:r>
            <a:endParaRPr>
              <a:solidFill>
                <a:schemeClr val="dk1"/>
              </a:solidFill>
              <a:highlight>
                <a:schemeClr val="lt1"/>
              </a:highlight>
            </a:endParaRPr>
          </a:p>
          <a:p>
            <a:pPr indent="0" lvl="0" marL="0" rtl="0" algn="l">
              <a:spcBef>
                <a:spcPts val="1200"/>
              </a:spcBef>
              <a:spcAft>
                <a:spcPts val="0"/>
              </a:spcAft>
              <a:buNone/>
            </a:pPr>
            <a:r>
              <a:rPr lang="en">
                <a:solidFill>
                  <a:schemeClr val="dk1"/>
                </a:solidFill>
              </a:rPr>
              <a:t>The information provided by the dashboard helped him understand the current rental market and allowed him to make an informed choice that aligned with his preferences and financial goals.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[TRANSITION BACK TO SLIDES]</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8b7eaea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8b7eaea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TIFF</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Emma and Michael, a well-to-do couple, found themselves in need of a larger home for their growing family in New York. They had the luxury of choice and were open to either living in the heart of the city or settling in the suburbs. They desired a larger space to accommodate their needs, looking for a 3 bedrooms and 2 bathrooms. Which option would be best for them?</a:t>
            </a:r>
            <a:endParaRPr/>
          </a:p>
          <a:p>
            <a:pPr indent="0" lvl="0" marL="0" rtl="0" algn="l">
              <a:spcBef>
                <a:spcPts val="0"/>
              </a:spcBef>
              <a:spcAft>
                <a:spcPts val="0"/>
              </a:spcAft>
              <a:buNone/>
            </a:pPr>
            <a:r>
              <a:t/>
            </a:r>
            <a:endParaRPr i="1"/>
          </a:p>
          <a:p>
            <a:pPr indent="0" lvl="0" marL="0" rtl="0" algn="l">
              <a:spcBef>
                <a:spcPts val="0"/>
              </a:spcBef>
              <a:spcAft>
                <a:spcPts val="0"/>
              </a:spcAft>
              <a:buNone/>
            </a:pPr>
            <a:r>
              <a:rPr i="1" lang="en"/>
              <a:t>[Transition back to demo]</a:t>
            </a:r>
            <a:endParaRPr i="1"/>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Eager to make a wise investment, Emma and Michael stumbled upon a dashboard designed to help them navigate their decision-making process. They entered their desired specifications, and the dashboard generated a comprehensive set of graphs to assist them. </a:t>
            </a:r>
            <a:endParaRPr b="1"/>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The FIRST graph illustrated the forecast of monthly rent in NYC, giving them insights into the expected rental prices over time. This data allowed them to gauge the potential monthly expenses they might incur if they decided to rent a property in the city.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SECOND graph depicted the historical averages for Long Island, showcasing the forecast of house prices over the years. The dynamic text box provided them with valuable information, displaying the mortgage payment amount for their desired property, along with the required down payment.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Observing all the averages and considering their long-term plans, Emma and Michael ultimately chose to invest in a house in Long Island. The dashboard's visualizations enabled them to make an informed decision that aligned with their desire for a spacious home and their understanding of the market trends. Armed with the knowledge provided by the dashboard, the couple felt confident that their investment in Long Island IS a profitable return in the future.</a:t>
            </a:r>
            <a:endParaRPr sz="1800">
              <a:solidFill>
                <a:srgbClr val="595959"/>
              </a:solidFill>
            </a:endParaRPr>
          </a:p>
          <a:p>
            <a:pPr indent="0" lvl="0" marL="0" rtl="0" algn="l">
              <a:lnSpc>
                <a:spcPct val="115000"/>
              </a:lnSpc>
              <a:spcBef>
                <a:spcPts val="1200"/>
              </a:spcBef>
              <a:spcAft>
                <a:spcPts val="1200"/>
              </a:spcAft>
              <a:buNone/>
            </a:pPr>
            <a:r>
              <a:rPr lang="en">
                <a:solidFill>
                  <a:schemeClr val="dk1"/>
                </a:solidFill>
              </a:rPr>
              <a:t>[transition back to deck]</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58b7eaea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58b7eaea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NISHA</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This interactive dashboard proved to be valuable tools for John, Emma, and Michael. </a:t>
            </a:r>
            <a:endParaRPr/>
          </a:p>
          <a:p>
            <a:pPr indent="0" lvl="0" marL="0" rtl="0" algn="l">
              <a:spcBef>
                <a:spcPts val="0"/>
              </a:spcBef>
              <a:spcAft>
                <a:spcPts val="0"/>
              </a:spcAft>
              <a:buClr>
                <a:schemeClr val="dk1"/>
              </a:buClr>
              <a:buSzPts val="1100"/>
              <a:buFont typeface="Arial"/>
              <a:buNone/>
            </a:pPr>
            <a:r>
              <a:rPr lang="en"/>
              <a:t>By providing insights into rental prices, house prices, and market trends, the dashboards empowered them to make well-informed decisions that considered their preferences, financial goals, and long-term plans.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_______________</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b="1" i="1" lang="en">
                <a:solidFill>
                  <a:schemeClr val="dk1"/>
                </a:solidFill>
              </a:rPr>
              <a:t>Please upload your recordings here by 12am est / 9pm pst: </a:t>
            </a:r>
            <a:r>
              <a:rPr i="1" lang="en" u="sng">
                <a:solidFill>
                  <a:schemeClr val="hlink"/>
                </a:solidFill>
                <a:hlinkClick r:id="rId2"/>
              </a:rPr>
              <a:t>https://drive.google.com/drive/folders/1_bCjT53LIlHapN_peD95LeB3BIyekVW_?usp=sharing</a:t>
            </a:r>
            <a:r>
              <a:rPr i="1" lang="en">
                <a:solidFill>
                  <a:schemeClr val="dk1"/>
                </a:solidFill>
              </a:rPr>
              <a:t> </a:t>
            </a:r>
            <a:endParaRPr b="1"/>
          </a:p>
          <a:p>
            <a:pPr indent="0" lvl="0" marL="0" rtl="0" algn="l">
              <a:spcBef>
                <a:spcPts val="0"/>
              </a:spcBef>
              <a:spcAft>
                <a:spcPts val="0"/>
              </a:spcAft>
              <a:buNone/>
            </a:pPr>
            <a:r>
              <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8f0055f4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8f0055f4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NISHA</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Thank you for attending this demonstration on renting and buying in New York. If you have any questions, feel free to contact any of the team members and we will be happy to address any questions.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_____________</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solidFill>
                  <a:schemeClr val="dk1"/>
                </a:solidFill>
              </a:rPr>
              <a:t>Please upload your recordings here by 12am est / 9pm pst: </a:t>
            </a:r>
            <a:endParaRPr b="1" i="1">
              <a:solidFill>
                <a:schemeClr val="dk1"/>
              </a:solidFill>
            </a:endParaRPr>
          </a:p>
          <a:p>
            <a:pPr indent="0" lvl="0" marL="0" rtl="0" algn="l">
              <a:spcBef>
                <a:spcPts val="0"/>
              </a:spcBef>
              <a:spcAft>
                <a:spcPts val="0"/>
              </a:spcAft>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rPr i="1" lang="en" u="sng">
                <a:solidFill>
                  <a:schemeClr val="hlink"/>
                </a:solidFill>
                <a:hlinkClick r:id="rId2"/>
              </a:rPr>
              <a:t>https://drive.google.com/drive/folders/1_bCjT53LIlHapN_peD95LeB3BIyekVW_?usp=sharing</a:t>
            </a:r>
            <a:r>
              <a:rPr i="1" lang="en">
                <a:solidFill>
                  <a:schemeClr val="dk1"/>
                </a:solidFill>
              </a:rPr>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jpg"/><Relationship Id="rId5" Type="http://schemas.openxmlformats.org/officeDocument/2006/relationships/image" Target="../media/image4.jpg"/><Relationship Id="rId6" Type="http://schemas.openxmlformats.org/officeDocument/2006/relationships/image" Target="../media/image10.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64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en" sz="4080">
                <a:solidFill>
                  <a:srgbClr val="9DC5C0"/>
                </a:solidFill>
              </a:rPr>
              <a:t>Rent or Buy Dashboard Demo</a:t>
            </a:r>
            <a:endParaRPr b="1" sz="4080">
              <a:solidFill>
                <a:srgbClr val="9DC5C0"/>
              </a:solidFill>
            </a:endParaRPr>
          </a:p>
        </p:txBody>
      </p:sp>
      <p:sp>
        <p:nvSpPr>
          <p:cNvPr id="55" name="Google Shape;55;p13"/>
          <p:cNvSpPr txBox="1"/>
          <p:nvPr>
            <p:ph idx="1" type="subTitle"/>
          </p:nvPr>
        </p:nvSpPr>
        <p:spPr>
          <a:xfrm>
            <a:off x="311700" y="21754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500"/>
              <a:t>Apartment in </a:t>
            </a:r>
            <a:r>
              <a:rPr b="1" lang="en" sz="2500"/>
              <a:t>NYC vs Home in Long Island</a:t>
            </a:r>
            <a:endParaRPr b="1" sz="2500"/>
          </a:p>
        </p:txBody>
      </p:sp>
      <p:pic>
        <p:nvPicPr>
          <p:cNvPr id="56" name="Google Shape;56;p13"/>
          <p:cNvPicPr preferRelativeResize="0"/>
          <p:nvPr/>
        </p:nvPicPr>
        <p:blipFill rotWithShape="1">
          <a:blip r:embed="rId3">
            <a:alphaModFix/>
          </a:blip>
          <a:srcRect b="25204" l="0" r="0" t="23116"/>
          <a:stretch/>
        </p:blipFill>
        <p:spPr>
          <a:xfrm>
            <a:off x="3250725" y="4168550"/>
            <a:ext cx="2642542" cy="621000"/>
          </a:xfrm>
          <a:prstGeom prst="rect">
            <a:avLst/>
          </a:prstGeom>
          <a:noFill/>
          <a:ln>
            <a:noFill/>
          </a:ln>
        </p:spPr>
      </p:pic>
      <p:sp>
        <p:nvSpPr>
          <p:cNvPr id="57" name="Google Shape;57;p13"/>
          <p:cNvSpPr txBox="1"/>
          <p:nvPr>
            <p:ph idx="1" type="subTitle"/>
          </p:nvPr>
        </p:nvSpPr>
        <p:spPr>
          <a:xfrm>
            <a:off x="311700" y="3257800"/>
            <a:ext cx="8520600" cy="621000"/>
          </a:xfrm>
          <a:prstGeom prst="rect">
            <a:avLst/>
          </a:prstGeom>
        </p:spPr>
        <p:txBody>
          <a:bodyPr anchorCtr="0" anchor="t" bIns="91425" lIns="91425" spcFirstLastPara="1" rIns="91425" wrap="square" tIns="91425">
            <a:normAutofit fontScale="55000" lnSpcReduction="10000"/>
          </a:bodyPr>
          <a:lstStyle/>
          <a:p>
            <a:pPr indent="0" lvl="0" marL="0" rtl="0" algn="ctr">
              <a:spcBef>
                <a:spcPts val="0"/>
              </a:spcBef>
              <a:spcAft>
                <a:spcPts val="0"/>
              </a:spcAft>
              <a:buClr>
                <a:schemeClr val="dk1"/>
              </a:buClr>
              <a:buSzPct val="39285"/>
              <a:buFont typeface="Arial"/>
              <a:buNone/>
            </a:pPr>
            <a:r>
              <a:rPr lang="en"/>
              <a:t>Barbara Talagan, Lauren Darienzo, Nisha Ramasubramonian, Tiffany Pham, Uzair Siddiq</a:t>
            </a:r>
            <a:endParaRPr/>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0" y="0"/>
            <a:ext cx="9144000" cy="572700"/>
          </a:xfrm>
          <a:prstGeom prst="rect">
            <a:avLst/>
          </a:prstGeom>
          <a:solidFill>
            <a:srgbClr val="CEEAE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63" name="Google Shape;63;p14"/>
          <p:cNvSpPr txBox="1"/>
          <p:nvPr>
            <p:ph idx="1" type="body"/>
          </p:nvPr>
        </p:nvSpPr>
        <p:spPr>
          <a:xfrm>
            <a:off x="311700" y="1429350"/>
            <a:ext cx="4473600" cy="31395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 sz="1465"/>
              <a:t>There are many factors to consider when choosing whether to rent or buy a home, but what gives most prospective homeowners the greatest anxiety is the unknown financial impact of their decision. </a:t>
            </a:r>
            <a:endParaRPr sz="1465"/>
          </a:p>
          <a:p>
            <a:pPr indent="0" lvl="0" marL="0" rtl="0" algn="l">
              <a:lnSpc>
                <a:spcPct val="95000"/>
              </a:lnSpc>
              <a:spcBef>
                <a:spcPts val="1200"/>
              </a:spcBef>
              <a:spcAft>
                <a:spcPts val="0"/>
              </a:spcAft>
              <a:buSzPts val="1018"/>
              <a:buNone/>
            </a:pPr>
            <a:r>
              <a:rPr lang="en" sz="1465"/>
              <a:t>Buyers must ask themselves — is now the right time to buy, where should I rent or buy, and how much is my decision to rent or buy going to cost me now and in the future? </a:t>
            </a:r>
            <a:endParaRPr sz="1465"/>
          </a:p>
          <a:p>
            <a:pPr indent="0" lvl="0" marL="0" rtl="0" algn="l">
              <a:lnSpc>
                <a:spcPct val="95000"/>
              </a:lnSpc>
              <a:spcBef>
                <a:spcPts val="1200"/>
              </a:spcBef>
              <a:spcAft>
                <a:spcPts val="1200"/>
              </a:spcAft>
              <a:buSzPts val="1018"/>
              <a:buNone/>
            </a:pPr>
            <a:r>
              <a:rPr lang="en" sz="1465"/>
              <a:t>The economic uncertainties can be overwhelming.</a:t>
            </a:r>
            <a:endParaRPr sz="1465"/>
          </a:p>
        </p:txBody>
      </p:sp>
      <p:pic>
        <p:nvPicPr>
          <p:cNvPr id="64" name="Google Shape;64;p14"/>
          <p:cNvPicPr preferRelativeResize="0"/>
          <p:nvPr/>
        </p:nvPicPr>
        <p:blipFill>
          <a:blip r:embed="rId3">
            <a:alphaModFix/>
          </a:blip>
          <a:stretch>
            <a:fillRect/>
          </a:stretch>
        </p:blipFill>
        <p:spPr>
          <a:xfrm>
            <a:off x="4964025" y="1780250"/>
            <a:ext cx="3955100" cy="206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98275" y="-9"/>
            <a:ext cx="8806348" cy="5503968"/>
          </a:xfrm>
          <a:prstGeom prst="rect">
            <a:avLst/>
          </a:prstGeom>
          <a:noFill/>
          <a:ln>
            <a:noFill/>
          </a:ln>
        </p:spPr>
      </p:pic>
      <p:sp>
        <p:nvSpPr>
          <p:cNvPr id="70" name="Google Shape;70;p15"/>
          <p:cNvSpPr txBox="1"/>
          <p:nvPr>
            <p:ph type="title"/>
          </p:nvPr>
        </p:nvSpPr>
        <p:spPr>
          <a:xfrm>
            <a:off x="0" y="2285400"/>
            <a:ext cx="9144000" cy="572700"/>
          </a:xfrm>
          <a:prstGeom prst="rect">
            <a:avLst/>
          </a:prstGeom>
          <a:solidFill>
            <a:srgbClr val="CEEAE6"/>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Dashboard Demo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0" y="0"/>
            <a:ext cx="9144000" cy="572700"/>
          </a:xfrm>
          <a:prstGeom prst="rect">
            <a:avLst/>
          </a:prstGeom>
          <a:solidFill>
            <a:srgbClr val="CEEAE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Story</a:t>
            </a:r>
            <a:r>
              <a:rPr b="1" lang="en"/>
              <a:t> 1: John </a:t>
            </a:r>
            <a:endParaRPr b="1"/>
          </a:p>
        </p:txBody>
      </p:sp>
      <p:sp>
        <p:nvSpPr>
          <p:cNvPr id="76" name="Google Shape;76;p16"/>
          <p:cNvSpPr txBox="1"/>
          <p:nvPr>
            <p:ph idx="1" type="body"/>
          </p:nvPr>
        </p:nvSpPr>
        <p:spPr>
          <a:xfrm>
            <a:off x="281950" y="3596450"/>
            <a:ext cx="8550600" cy="143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highlight>
                  <a:srgbClr val="FFFFFF"/>
                </a:highlight>
              </a:rPr>
              <a:t>John had just graduated from Cornell University and landed his dream job in the bustling city of New York. As a recent graduate, he was faced with the daunting task of finding the perfect place to live. Should he rent an apartment in the heart of NYC or invest in a home in Long Island? </a:t>
            </a:r>
            <a:endParaRPr sz="1900"/>
          </a:p>
        </p:txBody>
      </p:sp>
      <p:pic>
        <p:nvPicPr>
          <p:cNvPr id="77" name="Google Shape;77;p16"/>
          <p:cNvPicPr preferRelativeResize="0"/>
          <p:nvPr/>
        </p:nvPicPr>
        <p:blipFill rotWithShape="1">
          <a:blip r:embed="rId3">
            <a:alphaModFix/>
          </a:blip>
          <a:srcRect b="0" l="9231" r="0" t="0"/>
          <a:stretch/>
        </p:blipFill>
        <p:spPr>
          <a:xfrm>
            <a:off x="2620550" y="794575"/>
            <a:ext cx="3902899" cy="2579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0" y="0"/>
            <a:ext cx="9144000" cy="572700"/>
          </a:xfrm>
          <a:prstGeom prst="rect">
            <a:avLst/>
          </a:prstGeom>
          <a:solidFill>
            <a:srgbClr val="CEEAE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Story 2: Emma and Michael</a:t>
            </a:r>
            <a:endParaRPr b="1"/>
          </a:p>
        </p:txBody>
      </p:sp>
      <p:sp>
        <p:nvSpPr>
          <p:cNvPr id="83" name="Google Shape;83;p17"/>
          <p:cNvSpPr txBox="1"/>
          <p:nvPr>
            <p:ph idx="1" type="body"/>
          </p:nvPr>
        </p:nvSpPr>
        <p:spPr>
          <a:xfrm>
            <a:off x="315763" y="3739925"/>
            <a:ext cx="8512500" cy="117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rPr>
              <a:t>Emma and Michael, a well-to-do couple, found themselves in need of a larger home for their growing family in New York. They had the luxury of choice and were open to either living in the heart of the city or settling in the suburbs. They desired a larger space to accommodate their needs, looking for a 3 bedrooms and 2 bathrooms. Which option would be best for them?</a:t>
            </a:r>
            <a:endParaRPr sz="1200">
              <a:solidFill>
                <a:schemeClr val="dk1"/>
              </a:solidFill>
            </a:endParaRPr>
          </a:p>
          <a:p>
            <a:pPr indent="0" lvl="0" marL="0" rtl="0" algn="l">
              <a:lnSpc>
                <a:spcPct val="105000"/>
              </a:lnSpc>
              <a:spcBef>
                <a:spcPts val="1200"/>
              </a:spcBef>
              <a:spcAft>
                <a:spcPts val="1200"/>
              </a:spcAft>
              <a:buNone/>
            </a:pPr>
            <a:r>
              <a:t/>
            </a:r>
            <a:endParaRPr sz="1900"/>
          </a:p>
        </p:txBody>
      </p:sp>
      <p:pic>
        <p:nvPicPr>
          <p:cNvPr id="84" name="Google Shape;84;p17"/>
          <p:cNvPicPr preferRelativeResize="0"/>
          <p:nvPr/>
        </p:nvPicPr>
        <p:blipFill rotWithShape="1">
          <a:blip r:embed="rId4">
            <a:alphaModFix/>
          </a:blip>
          <a:srcRect b="0" l="3664" r="7596" t="6672"/>
          <a:stretch/>
        </p:blipFill>
        <p:spPr>
          <a:xfrm>
            <a:off x="2568289" y="826475"/>
            <a:ext cx="4007424" cy="281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0" y="0"/>
            <a:ext cx="9144000" cy="572700"/>
          </a:xfrm>
          <a:prstGeom prst="rect">
            <a:avLst/>
          </a:prstGeom>
          <a:solidFill>
            <a:srgbClr val="CEEAE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90" name="Google Shape;90;p18"/>
          <p:cNvSpPr txBox="1"/>
          <p:nvPr>
            <p:ph idx="1" type="body"/>
          </p:nvPr>
        </p:nvSpPr>
        <p:spPr>
          <a:xfrm>
            <a:off x="311700" y="1152475"/>
            <a:ext cx="4786500" cy="387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interactive dashboard proved to be valuable tools for John, Emma, and Michael. </a:t>
            </a:r>
            <a:endParaRPr/>
          </a:p>
          <a:p>
            <a:pPr indent="0" lvl="0" marL="0" rtl="0" algn="l">
              <a:spcBef>
                <a:spcPts val="1200"/>
              </a:spcBef>
              <a:spcAft>
                <a:spcPts val="1200"/>
              </a:spcAft>
              <a:buNone/>
            </a:pPr>
            <a:r>
              <a:rPr lang="en"/>
              <a:t>By providing insights into rental prices, house prices, and market trends, the dashboards empowered them to make well-informed decisions that considered their preferences, financial goals, and long-term plans.</a:t>
            </a:r>
            <a:endParaRPr/>
          </a:p>
        </p:txBody>
      </p:sp>
      <p:pic>
        <p:nvPicPr>
          <p:cNvPr id="91" name="Google Shape;91;p18"/>
          <p:cNvPicPr preferRelativeResize="0"/>
          <p:nvPr/>
        </p:nvPicPr>
        <p:blipFill>
          <a:blip r:embed="rId3">
            <a:alphaModFix amt="76000"/>
          </a:blip>
          <a:stretch>
            <a:fillRect/>
          </a:stretch>
        </p:blipFill>
        <p:spPr>
          <a:xfrm>
            <a:off x="5214125" y="1636500"/>
            <a:ext cx="3741000" cy="187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0" y="0"/>
            <a:ext cx="9144000" cy="1421100"/>
          </a:xfrm>
          <a:prstGeom prst="rect">
            <a:avLst/>
          </a:prstGeom>
          <a:solidFill>
            <a:srgbClr val="CEEAE6"/>
          </a:solidFill>
        </p:spPr>
        <p:txBody>
          <a:bodyPr anchorCtr="0" anchor="b" bIns="91425" lIns="91425" spcFirstLastPara="1" rIns="91425" wrap="square" tIns="91425">
            <a:normAutofit/>
          </a:bodyPr>
          <a:lstStyle/>
          <a:p>
            <a:pPr indent="0" lvl="0" marL="0" rtl="0" algn="ctr">
              <a:spcBef>
                <a:spcPts val="0"/>
              </a:spcBef>
              <a:spcAft>
                <a:spcPts val="0"/>
              </a:spcAft>
              <a:buNone/>
            </a:pPr>
            <a:r>
              <a:rPr b="1" lang="en"/>
              <a:t>Thank You</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sz="1550"/>
              <a:t>Questions? Feel free to contact us!</a:t>
            </a:r>
            <a:endParaRPr sz="1550"/>
          </a:p>
        </p:txBody>
      </p:sp>
      <p:pic>
        <p:nvPicPr>
          <p:cNvPr id="97" name="Google Shape;97;p19"/>
          <p:cNvPicPr preferRelativeResize="0"/>
          <p:nvPr/>
        </p:nvPicPr>
        <p:blipFill>
          <a:blip r:embed="rId3">
            <a:alphaModFix/>
          </a:blip>
          <a:stretch>
            <a:fillRect/>
          </a:stretch>
        </p:blipFill>
        <p:spPr>
          <a:xfrm>
            <a:off x="3166728" y="1968117"/>
            <a:ext cx="864000" cy="864000"/>
          </a:xfrm>
          <a:prstGeom prst="ellipse">
            <a:avLst/>
          </a:prstGeom>
          <a:noFill/>
          <a:ln>
            <a:noFill/>
          </a:ln>
        </p:spPr>
      </p:pic>
      <p:pic>
        <p:nvPicPr>
          <p:cNvPr id="98" name="Google Shape;98;p19"/>
          <p:cNvPicPr preferRelativeResize="0"/>
          <p:nvPr/>
        </p:nvPicPr>
        <p:blipFill rotWithShape="1">
          <a:blip r:embed="rId4">
            <a:alphaModFix/>
          </a:blip>
          <a:srcRect b="248" l="0" r="0" t="248"/>
          <a:stretch/>
        </p:blipFill>
        <p:spPr>
          <a:xfrm>
            <a:off x="1855615" y="3184716"/>
            <a:ext cx="864000" cy="864000"/>
          </a:xfrm>
          <a:prstGeom prst="ellipse">
            <a:avLst/>
          </a:prstGeom>
          <a:noFill/>
          <a:ln>
            <a:noFill/>
          </a:ln>
        </p:spPr>
      </p:pic>
      <p:pic>
        <p:nvPicPr>
          <p:cNvPr id="99" name="Google Shape;99;p19"/>
          <p:cNvPicPr preferRelativeResize="0"/>
          <p:nvPr/>
        </p:nvPicPr>
        <p:blipFill rotWithShape="1">
          <a:blip r:embed="rId5">
            <a:alphaModFix/>
          </a:blip>
          <a:srcRect b="22262" l="6226" r="0" t="2168"/>
          <a:stretch/>
        </p:blipFill>
        <p:spPr>
          <a:xfrm>
            <a:off x="4798957" y="3184722"/>
            <a:ext cx="864000" cy="864000"/>
          </a:xfrm>
          <a:prstGeom prst="ellipse">
            <a:avLst/>
          </a:prstGeom>
          <a:noFill/>
          <a:ln>
            <a:noFill/>
          </a:ln>
        </p:spPr>
      </p:pic>
      <p:grpSp>
        <p:nvGrpSpPr>
          <p:cNvPr id="100" name="Google Shape;100;p19"/>
          <p:cNvGrpSpPr/>
          <p:nvPr/>
        </p:nvGrpSpPr>
        <p:grpSpPr>
          <a:xfrm>
            <a:off x="232518" y="1968146"/>
            <a:ext cx="863979" cy="864152"/>
            <a:chOff x="219450" y="1584100"/>
            <a:chExt cx="1472106" cy="1472400"/>
          </a:xfrm>
        </p:grpSpPr>
        <p:sp>
          <p:nvSpPr>
            <p:cNvPr id="101" name="Google Shape;101;p19"/>
            <p:cNvSpPr/>
            <p:nvPr/>
          </p:nvSpPr>
          <p:spPr>
            <a:xfrm>
              <a:off x="219450" y="1584100"/>
              <a:ext cx="1472100" cy="1472100"/>
            </a:xfrm>
            <a:prstGeom prst="ellipse">
              <a:avLst/>
            </a:prstGeom>
            <a:solidFill>
              <a:srgbClr val="CFC5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9"/>
            <p:cNvPicPr preferRelativeResize="0"/>
            <p:nvPr/>
          </p:nvPicPr>
          <p:blipFill rotWithShape="1">
            <a:blip r:embed="rId6">
              <a:alphaModFix amt="89000"/>
            </a:blip>
            <a:srcRect b="21900" l="-4148" r="-4158" t="15774"/>
            <a:stretch/>
          </p:blipFill>
          <p:spPr>
            <a:xfrm>
              <a:off x="219456" y="1584100"/>
              <a:ext cx="1472100" cy="1472400"/>
            </a:xfrm>
            <a:prstGeom prst="ellipse">
              <a:avLst/>
            </a:prstGeom>
            <a:noFill/>
            <a:ln>
              <a:noFill/>
            </a:ln>
          </p:spPr>
        </p:pic>
      </p:grpSp>
      <p:sp>
        <p:nvSpPr>
          <p:cNvPr id="103" name="Google Shape;103;p19"/>
          <p:cNvSpPr txBox="1"/>
          <p:nvPr/>
        </p:nvSpPr>
        <p:spPr>
          <a:xfrm>
            <a:off x="1096490" y="2023449"/>
            <a:ext cx="1589700" cy="75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Lauren </a:t>
            </a:r>
            <a:endParaRPr b="1"/>
          </a:p>
          <a:p>
            <a:pPr indent="0" lvl="0" marL="0" rtl="0" algn="l">
              <a:spcBef>
                <a:spcPts val="0"/>
              </a:spcBef>
              <a:spcAft>
                <a:spcPts val="0"/>
              </a:spcAft>
              <a:buNone/>
            </a:pPr>
            <a:r>
              <a:rPr b="1" lang="en"/>
              <a:t>Darienzo</a:t>
            </a:r>
            <a:br>
              <a:rPr b="1" lang="en"/>
            </a:br>
            <a:r>
              <a:rPr lang="en"/>
              <a:t>ljd5@cornell.edu</a:t>
            </a:r>
            <a:endParaRPr/>
          </a:p>
        </p:txBody>
      </p:sp>
      <p:sp>
        <p:nvSpPr>
          <p:cNvPr id="104" name="Google Shape;104;p19"/>
          <p:cNvSpPr txBox="1"/>
          <p:nvPr/>
        </p:nvSpPr>
        <p:spPr>
          <a:xfrm>
            <a:off x="4051825" y="2023449"/>
            <a:ext cx="1692000" cy="75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Tiffany</a:t>
            </a:r>
            <a:endParaRPr b="1"/>
          </a:p>
          <a:p>
            <a:pPr indent="0" lvl="0" marL="0" rtl="0" algn="l">
              <a:spcBef>
                <a:spcPts val="0"/>
              </a:spcBef>
              <a:spcAft>
                <a:spcPts val="0"/>
              </a:spcAft>
              <a:buNone/>
            </a:pPr>
            <a:r>
              <a:rPr b="1" lang="en"/>
              <a:t>Pham</a:t>
            </a:r>
            <a:endParaRPr b="1"/>
          </a:p>
          <a:p>
            <a:pPr indent="0" lvl="0" marL="0" rtl="0" algn="l">
              <a:spcBef>
                <a:spcPts val="0"/>
              </a:spcBef>
              <a:spcAft>
                <a:spcPts val="0"/>
              </a:spcAft>
              <a:buNone/>
            </a:pPr>
            <a:r>
              <a:rPr lang="en"/>
              <a:t>tlp65@cornell.edu</a:t>
            </a:r>
            <a:endParaRPr b="1"/>
          </a:p>
        </p:txBody>
      </p:sp>
      <p:sp>
        <p:nvSpPr>
          <p:cNvPr id="105" name="Google Shape;105;p19"/>
          <p:cNvSpPr txBox="1"/>
          <p:nvPr/>
        </p:nvSpPr>
        <p:spPr>
          <a:xfrm>
            <a:off x="2719651" y="3239925"/>
            <a:ext cx="1692000" cy="75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Uzair</a:t>
            </a:r>
            <a:r>
              <a:rPr b="1" lang="en"/>
              <a:t> </a:t>
            </a:r>
            <a:endParaRPr b="1"/>
          </a:p>
          <a:p>
            <a:pPr indent="0" lvl="0" marL="0" rtl="0" algn="l">
              <a:spcBef>
                <a:spcPts val="0"/>
              </a:spcBef>
              <a:spcAft>
                <a:spcPts val="0"/>
              </a:spcAft>
              <a:buNone/>
            </a:pPr>
            <a:r>
              <a:rPr b="1" lang="en"/>
              <a:t>Siddiq</a:t>
            </a:r>
            <a:endParaRPr b="1"/>
          </a:p>
          <a:p>
            <a:pPr indent="0" lvl="0" marL="0" rtl="0" algn="l">
              <a:spcBef>
                <a:spcPts val="0"/>
              </a:spcBef>
              <a:spcAft>
                <a:spcPts val="0"/>
              </a:spcAft>
              <a:buNone/>
            </a:pPr>
            <a:r>
              <a:rPr lang="en"/>
              <a:t>uas5@cornell.edu</a:t>
            </a:r>
            <a:endParaRPr/>
          </a:p>
        </p:txBody>
      </p:sp>
      <p:sp>
        <p:nvSpPr>
          <p:cNvPr id="106" name="Google Shape;106;p19"/>
          <p:cNvSpPr txBox="1"/>
          <p:nvPr/>
        </p:nvSpPr>
        <p:spPr>
          <a:xfrm>
            <a:off x="5662949" y="3239800"/>
            <a:ext cx="1801200" cy="75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Barbara</a:t>
            </a:r>
            <a:r>
              <a:rPr b="1" lang="en"/>
              <a:t> </a:t>
            </a:r>
            <a:endParaRPr b="1"/>
          </a:p>
          <a:p>
            <a:pPr indent="0" lvl="0" marL="0" rtl="0" algn="l">
              <a:spcBef>
                <a:spcPts val="0"/>
              </a:spcBef>
              <a:spcAft>
                <a:spcPts val="0"/>
              </a:spcAft>
              <a:buNone/>
            </a:pPr>
            <a:r>
              <a:rPr b="1" lang="en"/>
              <a:t>Talagan</a:t>
            </a:r>
            <a:endParaRPr b="1"/>
          </a:p>
          <a:p>
            <a:pPr indent="0" lvl="0" marL="0" rtl="0" algn="l">
              <a:spcBef>
                <a:spcPts val="0"/>
              </a:spcBef>
              <a:spcAft>
                <a:spcPts val="0"/>
              </a:spcAft>
              <a:buNone/>
            </a:pPr>
            <a:r>
              <a:rPr lang="en"/>
              <a:t>bat63@cornell.edu</a:t>
            </a:r>
            <a:endParaRPr/>
          </a:p>
        </p:txBody>
      </p:sp>
      <p:sp>
        <p:nvSpPr>
          <p:cNvPr id="107" name="Google Shape;107;p19"/>
          <p:cNvSpPr txBox="1"/>
          <p:nvPr/>
        </p:nvSpPr>
        <p:spPr>
          <a:xfrm>
            <a:off x="6789955" y="2023449"/>
            <a:ext cx="2354100" cy="75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Nisha</a:t>
            </a:r>
            <a:r>
              <a:rPr b="1" lang="en"/>
              <a:t> </a:t>
            </a:r>
            <a:endParaRPr b="1"/>
          </a:p>
          <a:p>
            <a:pPr indent="0" lvl="0" marL="0" rtl="0" algn="l">
              <a:spcBef>
                <a:spcPts val="0"/>
              </a:spcBef>
              <a:spcAft>
                <a:spcPts val="0"/>
              </a:spcAft>
              <a:buNone/>
            </a:pPr>
            <a:r>
              <a:rPr b="1" lang="en"/>
              <a:t>Ramasubramonian</a:t>
            </a:r>
            <a:endParaRPr/>
          </a:p>
          <a:p>
            <a:pPr indent="0" lvl="0" marL="0" rtl="0" algn="l">
              <a:spcBef>
                <a:spcPts val="0"/>
              </a:spcBef>
              <a:spcAft>
                <a:spcPts val="0"/>
              </a:spcAft>
              <a:buNone/>
            </a:pPr>
            <a:r>
              <a:rPr lang="en"/>
              <a:t>nr352@cornell.edu</a:t>
            </a:r>
            <a:endParaRPr/>
          </a:p>
        </p:txBody>
      </p:sp>
      <p:pic>
        <p:nvPicPr>
          <p:cNvPr id="108" name="Google Shape;108;p19"/>
          <p:cNvPicPr preferRelativeResize="0"/>
          <p:nvPr/>
        </p:nvPicPr>
        <p:blipFill>
          <a:blip r:embed="rId7">
            <a:alphaModFix/>
          </a:blip>
          <a:stretch>
            <a:fillRect/>
          </a:stretch>
        </p:blipFill>
        <p:spPr>
          <a:xfrm>
            <a:off x="5925962" y="1968375"/>
            <a:ext cx="864000" cy="8637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